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arlow SemiCondensed Bold" charset="1" panose="00000806000000000000"/>
      <p:regular r:id="rId19"/>
    </p:embeddedFont>
    <p:embeddedFont>
      <p:font typeface="Barlow Condensed" charset="1" panose="00000506000000000000"/>
      <p:regular r:id="rId20"/>
    </p:embeddedFont>
    <p:embeddedFont>
      <p:font typeface="Barlow SemiCondensed" charset="1" panose="00000506000000000000"/>
      <p:regular r:id="rId21"/>
    </p:embeddedFont>
    <p:embeddedFont>
      <p:font typeface="Barlow Condensed Bold" charset="1" panose="00000806000000000000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2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3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4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637" y="5281959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16" t="0" r="-269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56833" y="797575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43616" t="0" r="-4361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4151460" y="30257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t="0" r="-1486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4308741" y="8797660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8"/>
                </a:lnTo>
                <a:lnTo>
                  <a:pt x="0" y="2496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6568621" y="7500246"/>
            <a:ext cx="2884378" cy="2496298"/>
          </a:xfrm>
          <a:custGeom>
            <a:avLst/>
            <a:gdLst/>
            <a:ahLst/>
            <a:cxnLst/>
            <a:rect r="r" b="b" t="t" l="l"/>
            <a:pathLst>
              <a:path h="2496298" w="2884378">
                <a:moveTo>
                  <a:pt x="0" y="0"/>
                </a:moveTo>
                <a:lnTo>
                  <a:pt x="2884378" y="0"/>
                </a:lnTo>
                <a:lnTo>
                  <a:pt x="2884378" y="2496297"/>
                </a:lnTo>
                <a:lnTo>
                  <a:pt x="0" y="24962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4309494" y="6223850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3" y="0"/>
                </a:lnTo>
                <a:lnTo>
                  <a:pt x="2890353" y="2501469"/>
                </a:lnTo>
                <a:lnTo>
                  <a:pt x="0" y="2501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2055139" y="7484251"/>
            <a:ext cx="2890352" cy="2501469"/>
          </a:xfrm>
          <a:custGeom>
            <a:avLst/>
            <a:gdLst/>
            <a:ahLst/>
            <a:cxnLst/>
            <a:rect r="r" b="b" t="t" l="l"/>
            <a:pathLst>
              <a:path h="2501469" w="2890352">
                <a:moveTo>
                  <a:pt x="0" y="0"/>
                </a:moveTo>
                <a:lnTo>
                  <a:pt x="2890352" y="0"/>
                </a:lnTo>
                <a:lnTo>
                  <a:pt x="2890352" y="2501468"/>
                </a:lnTo>
                <a:lnTo>
                  <a:pt x="0" y="250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4727669" y="305160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221679">
            <a:off x="-1573444" y="3882246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6979753" y="-100256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78320">
            <a:off x="6994168" y="163264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578320">
            <a:off x="-1580206" y="1188431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03984" y="2058678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49708" y="2996828"/>
            <a:ext cx="8178001" cy="33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728"/>
              </a:lnSpc>
            </a:pPr>
            <a:r>
              <a:rPr lang="en-US" b="true" sz="13834" spc="387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PROYECTO FINAL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67648" y="2012521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Mi experiencia Personal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39465" y="7696422"/>
            <a:ext cx="5598487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Presentador: Mateo Del Giudice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83779" y="6464991"/>
            <a:ext cx="7909859" cy="88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"Más Allá del Peso: ¿Cómo Influyen Nuestros Hábitos en la Obesidad?"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157" y="4242692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961" t="0" r="-419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85571" y="2799543"/>
            <a:ext cx="11301259" cy="5834275"/>
          </a:xfrm>
          <a:custGeom>
            <a:avLst/>
            <a:gdLst/>
            <a:ahLst/>
            <a:cxnLst/>
            <a:rect r="r" b="b" t="t" l="l"/>
            <a:pathLst>
              <a:path h="5834275" w="11301259">
                <a:moveTo>
                  <a:pt x="0" y="0"/>
                </a:moveTo>
                <a:lnTo>
                  <a:pt x="11301259" y="0"/>
                </a:lnTo>
                <a:lnTo>
                  <a:pt x="11301259" y="5834274"/>
                </a:lnTo>
                <a:lnTo>
                  <a:pt x="0" y="583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7842" y="732474"/>
            <a:ext cx="8841373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¿Q</a:t>
            </a: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ué pasos realizó para hacer el análisis de los datos tanto descriptivo como predictivo?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9215" y="2039288"/>
            <a:ext cx="5753970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Algoritmo predictivo resultante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02694" y="9469672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5"/>
                </a:lnTo>
                <a:lnTo>
                  <a:pt x="0" y="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66358" y="9423516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1508" y="0"/>
            <a:ext cx="5737395" cy="496832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92" t="0" r="-72898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711508" y="5318675"/>
            <a:ext cx="5737395" cy="496832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66" t="0" r="-1962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3578320">
            <a:off x="6418642" y="-48595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63103" y="62618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6884" y="2980044"/>
            <a:ext cx="6534348" cy="524637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l="0" t="-66" r="0" b="-6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373929" y="1477278"/>
            <a:ext cx="8340849" cy="100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321"/>
              </a:lnSpc>
            </a:pPr>
            <a:r>
              <a:rPr lang="en-US" b="true" sz="7957" spc="222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DESCUBRIMIENTOS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1252" y="8343293"/>
            <a:ext cx="6789980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¿Qué d</a:t>
            </a: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escubrió de la investigación?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26766" y="580028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63688" y="2427013"/>
            <a:ext cx="6014474" cy="46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2697">
                <a:solidFill>
                  <a:srgbClr val="4F6A92"/>
                </a:solidFill>
                <a:latin typeface="Canva Sans"/>
                <a:ea typeface="Canva Sans"/>
                <a:cs typeface="Canva Sans"/>
                <a:sym typeface="Canva Sans"/>
              </a:rPr>
              <a:t>La importancia del cuidado personal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2580" y="3292075"/>
            <a:ext cx="5498672" cy="633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739" indent="-295869" lvl="1">
              <a:lnSpc>
                <a:spcPts val="2932"/>
              </a:lnSpc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Cuidado al consumo de comidas altamente caloricas o procesadas</a:t>
            </a:r>
          </a:p>
          <a:p>
            <a:pPr algn="l">
              <a:lnSpc>
                <a:spcPts val="2932"/>
              </a:lnSpc>
            </a:pPr>
          </a:p>
          <a:p>
            <a:pPr algn="l" marL="591739" indent="-295869" lvl="1">
              <a:lnSpc>
                <a:spcPts val="2932"/>
              </a:lnSpc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 ejercicio y regulacion van a ser tus mejores aliados</a:t>
            </a:r>
          </a:p>
          <a:p>
            <a:pPr algn="l">
              <a:lnSpc>
                <a:spcPts val="2932"/>
              </a:lnSpc>
            </a:pPr>
          </a:p>
          <a:p>
            <a:pPr algn="l" marL="591739" indent="-295869" lvl="1">
              <a:lnSpc>
                <a:spcPts val="2932"/>
              </a:lnSpc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 consumo de alcohol, tabaco u otros debe regularse con cuidado</a:t>
            </a:r>
          </a:p>
          <a:p>
            <a:pPr algn="l">
              <a:lnSpc>
                <a:spcPts val="2932"/>
              </a:lnSpc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Investigar sobre consumo conciente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 obesidad no es un problema irresolubre y debe de tratarse como una enfermedad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Tener cuidado con la desinformacion en internet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-127424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21679">
            <a:off x="5540799" y="522497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21679">
            <a:off x="5540799" y="-1204425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6" y="0"/>
                </a:lnTo>
                <a:lnTo>
                  <a:pt x="7262896" y="6285706"/>
                </a:lnTo>
                <a:lnTo>
                  <a:pt x="0" y="628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21679">
            <a:off x="11152527" y="2042488"/>
            <a:ext cx="7262896" cy="6285707"/>
          </a:xfrm>
          <a:custGeom>
            <a:avLst/>
            <a:gdLst/>
            <a:ahLst/>
            <a:cxnLst/>
            <a:rect r="r" b="b" t="t" l="l"/>
            <a:pathLst>
              <a:path h="6285707" w="7262896">
                <a:moveTo>
                  <a:pt x="0" y="0"/>
                </a:moveTo>
                <a:lnTo>
                  <a:pt x="7262897" y="0"/>
                </a:lnTo>
                <a:lnTo>
                  <a:pt x="7262897" y="6285707"/>
                </a:lnTo>
                <a:lnTo>
                  <a:pt x="0" y="6285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1679">
            <a:off x="-677795" y="840265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221679">
            <a:off x="16059714" y="-57067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578320">
            <a:off x="1619059" y="7116835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78320">
            <a:off x="13684513" y="68154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15967228" y="2137176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-684556" y="578464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87819" y="6321548"/>
            <a:ext cx="5168856" cy="86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44"/>
              </a:lnSpc>
            </a:pPr>
            <a:r>
              <a:rPr lang="en-US" b="true" sz="7004" spc="196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HERRAMIENTAS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4631" y="1084740"/>
            <a:ext cx="5395232" cy="256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b="true" sz="5406" spc="15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SI FUESE A HACER ESTE ESTUDIO DE NUEVO </a:t>
            </a:r>
          </a:p>
          <a:p>
            <a:pPr algn="ctr" marL="0" indent="0" lvl="1">
              <a:lnSpc>
                <a:spcPts val="4974"/>
              </a:lnSpc>
            </a:pPr>
            <a:r>
              <a:rPr lang="en-US" b="true" sz="5406" spc="15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¿QUÉ HARÍA MEJOR?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08400"/>
            <a:ext cx="5140609" cy="79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92"/>
              </a:lnSpc>
            </a:pPr>
            <a:r>
              <a:rPr lang="en-US" b="true" sz="6404" spc="179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PLANTEAMIENTO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21028" y="3427450"/>
            <a:ext cx="5915854" cy="88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536"/>
              </a:lnSpc>
            </a:pPr>
            <a:r>
              <a:rPr lang="en-US" b="true" sz="7104" spc="198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OBJETIVOS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3696" y="7359529"/>
            <a:ext cx="5140609" cy="25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Mejorar el uso de herramientas de prediccion y generar un portal para utilizar esa IA predictiva para el publico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4999" y="4617441"/>
            <a:ext cx="4118050" cy="204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Mejor planteamiento del problema a contestar, con mejores preguntas.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1015" y="4617441"/>
            <a:ext cx="4725921" cy="254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Cubrir mayor cantidad de campos dentro del ambito personal, como enfermedades previas o cronicas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4484" y="446880"/>
            <a:ext cx="4929839" cy="42690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270" t="0" r="-2746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6702" y="2754504"/>
            <a:ext cx="4929839" cy="426901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5794" t="0" r="-2579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214484" y="4989282"/>
            <a:ext cx="4929839" cy="4269018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0" r="-2239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286702" y="7194973"/>
            <a:ext cx="4929839" cy="4269018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632" t="0" r="-26099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7221679">
            <a:off x="17141079" y="7760486"/>
            <a:ext cx="2600981" cy="2251031"/>
          </a:xfrm>
          <a:custGeom>
            <a:avLst/>
            <a:gdLst/>
            <a:ahLst/>
            <a:cxnLst/>
            <a:rect r="r" b="b" t="t" l="l"/>
            <a:pathLst>
              <a:path h="2251031" w="2600981">
                <a:moveTo>
                  <a:pt x="0" y="0"/>
                </a:moveTo>
                <a:lnTo>
                  <a:pt x="2600981" y="0"/>
                </a:lnTo>
                <a:lnTo>
                  <a:pt x="2600981" y="2251031"/>
                </a:lnTo>
                <a:lnTo>
                  <a:pt x="0" y="2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578320">
            <a:off x="15057775" y="8868815"/>
            <a:ext cx="2606369" cy="2255694"/>
          </a:xfrm>
          <a:custGeom>
            <a:avLst/>
            <a:gdLst/>
            <a:ahLst/>
            <a:cxnLst/>
            <a:rect r="r" b="b" t="t" l="l"/>
            <a:pathLst>
              <a:path h="2255694" w="2606369">
                <a:moveTo>
                  <a:pt x="0" y="0"/>
                </a:moveTo>
                <a:lnTo>
                  <a:pt x="2606369" y="0"/>
                </a:lnTo>
                <a:lnTo>
                  <a:pt x="2606369" y="2255694"/>
                </a:lnTo>
                <a:lnTo>
                  <a:pt x="0" y="225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21679">
            <a:off x="10292901" y="-674564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78320">
            <a:off x="11945690" y="31498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6" y="0"/>
                </a:lnTo>
                <a:lnTo>
                  <a:pt x="2904566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78320">
            <a:off x="10286140" y="631519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8090" y="1293179"/>
            <a:ext cx="8577460" cy="177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13"/>
              </a:lnSpc>
              <a:spcBef>
                <a:spcPct val="0"/>
              </a:spcBef>
            </a:pPr>
            <a:r>
              <a:rPr lang="en-US" b="true" sz="7297" spc="20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¿QUÉ DESCUBRIÓ DE SI MISMO?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7657" y="7888933"/>
            <a:ext cx="6098326" cy="96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08"/>
              </a:lnSpc>
              <a:spcBef>
                <a:spcPct val="0"/>
              </a:spcBef>
            </a:pPr>
            <a:r>
              <a:rPr lang="en-US" b="true" sz="4855">
                <a:solidFill>
                  <a:srgbClr val="AECCE7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Mateo Del Giudice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1447" y="8914412"/>
            <a:ext cx="1687631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8341" y="3060570"/>
            <a:ext cx="7996958" cy="484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Tengo que informarme mas sobre las ultimas tecnologias sobre analisis e IA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Tengo que mejorar mi analisis personal a la hora de resolver problemas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Tengo que mejorar mi capacidad comunicativa con mis compañeros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Tengo algunos conocimientos sobre el consumo responsable de los alimentos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</a:p>
          <a:p>
            <a:pPr algn="l" marL="591739" indent="-295869" lvl="1">
              <a:lnSpc>
                <a:spcPts val="2932"/>
              </a:lnSpc>
              <a:spcBef>
                <a:spcPct val="0"/>
              </a:spcBef>
              <a:buFont typeface="Arial"/>
              <a:buChar char="•"/>
            </a:pPr>
            <a:r>
              <a:rPr lang="en-US" sz="2740" spc="76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 hace falta hacer ejercicio :(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4397" t="0" r="-955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15479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5792" t="0" r="-3167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-87955" y="83700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-242648" y="-42070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18561" y="9221811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68455" y="459467"/>
            <a:ext cx="8082435" cy="118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44"/>
              </a:lnSpc>
              <a:spcBef>
                <a:spcPct val="0"/>
              </a:spcBef>
            </a:pPr>
            <a:r>
              <a:rPr lang="en-US" sz="4340" spc="121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¿Q</a:t>
            </a:r>
            <a:r>
              <a:rPr lang="en-US" sz="4340" spc="121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ué le motivo a nivel personal a desarrollar el estudio predictivo?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82225" y="9175654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8455" y="1710846"/>
            <a:ext cx="8082435" cy="791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3"/>
              </a:lnSpc>
            </a:pPr>
            <a:r>
              <a:rPr lang="en-US" sz="3445" b="true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Motivaciones Familiares</a:t>
            </a:r>
          </a:p>
          <a:p>
            <a:pPr algn="just" marL="743921" indent="-371960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Familia con multiples problemas de salud a causa de los habitos de consumo y ejercicio</a:t>
            </a:r>
          </a:p>
          <a:p>
            <a:pPr algn="just">
              <a:lnSpc>
                <a:spcPts val="4823"/>
              </a:lnSpc>
            </a:pPr>
          </a:p>
          <a:p>
            <a:pPr algn="just" marL="743921" indent="-371960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Varios incidentes medicos como experiencia</a:t>
            </a:r>
          </a:p>
          <a:p>
            <a:pPr algn="just">
              <a:lnSpc>
                <a:spcPts val="4823"/>
              </a:lnSpc>
            </a:pPr>
          </a:p>
          <a:p>
            <a:pPr algn="just">
              <a:lnSpc>
                <a:spcPts val="4823"/>
              </a:lnSpc>
            </a:pPr>
            <a:r>
              <a:rPr lang="en-US" sz="3445" b="true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Motivaciones Sociales</a:t>
            </a:r>
          </a:p>
          <a:p>
            <a:pPr algn="just" marL="743921" indent="-371960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Incremento de la obesidad a lo largo del tiempo en la sociedad</a:t>
            </a:r>
          </a:p>
          <a:p>
            <a:pPr algn="just">
              <a:lnSpc>
                <a:spcPts val="4823"/>
              </a:lnSpc>
            </a:pPr>
          </a:p>
          <a:p>
            <a:pPr algn="just" marL="743921" indent="-371960" lvl="1">
              <a:lnSpc>
                <a:spcPts val="4823"/>
              </a:lnSpc>
              <a:buFont typeface="Arial"/>
              <a:buChar char="•"/>
            </a:pPr>
            <a:r>
              <a:rPr lang="en-US" sz="3445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Incremento de enfermedades a causa de lo anterior</a:t>
            </a:r>
          </a:p>
          <a:p>
            <a:pPr algn="just">
              <a:lnSpc>
                <a:spcPts val="4823"/>
              </a:lnSpc>
            </a:pPr>
            <a:r>
              <a:rPr lang="en-US" sz="3445" b="true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Motivaciones Personales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7956" y="-761551"/>
            <a:ext cx="6742124" cy="5838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44397" t="0" r="-955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497956" y="5389840"/>
            <a:ext cx="6742124" cy="5838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15479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2715706" y="2327777"/>
            <a:ext cx="6742124" cy="583837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5792" t="0" r="-31678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7221679">
            <a:off x="-87955" y="837003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2" y="0"/>
                </a:lnTo>
                <a:lnTo>
                  <a:pt x="2898562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21679">
            <a:off x="-242648" y="-420709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23549" y="9221811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1595" y="2718079"/>
            <a:ext cx="7682198" cy="5761648"/>
          </a:xfrm>
          <a:custGeom>
            <a:avLst/>
            <a:gdLst/>
            <a:ahLst/>
            <a:cxnLst/>
            <a:rect r="r" b="b" t="t" l="l"/>
            <a:pathLst>
              <a:path h="5761648" w="7682198">
                <a:moveTo>
                  <a:pt x="0" y="0"/>
                </a:moveTo>
                <a:lnTo>
                  <a:pt x="7682198" y="0"/>
                </a:lnTo>
                <a:lnTo>
                  <a:pt x="7682198" y="5761649"/>
                </a:lnTo>
                <a:lnTo>
                  <a:pt x="0" y="5761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68455" y="459467"/>
            <a:ext cx="8082435" cy="118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644"/>
              </a:lnSpc>
              <a:spcBef>
                <a:spcPct val="0"/>
              </a:spcBef>
            </a:pPr>
            <a:r>
              <a:rPr lang="en-US" sz="4340" spc="121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¿Q</a:t>
            </a:r>
            <a:r>
              <a:rPr lang="en-US" sz="4340" spc="121">
                <a:solidFill>
                  <a:srgbClr val="4F6A92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ué le motivo a nivel personal a desarrollar el estudio predictivo?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87213" y="9175654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1595" y="1874958"/>
            <a:ext cx="3908078" cy="4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  <a:spcBef>
                <a:spcPct val="0"/>
              </a:spcBef>
            </a:pPr>
            <a:r>
              <a:rPr lang="en-US" b="true" sz="3196" spc="89">
                <a:solidFill>
                  <a:srgbClr val="4F6A92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Motivaciones Personales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21679">
            <a:off x="14253766" y="3787628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4"/>
                </a:lnTo>
                <a:lnTo>
                  <a:pt x="0" y="250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78320">
            <a:off x="16505850" y="2479900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78320">
            <a:off x="16520265" y="5115113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0"/>
                </a:lnTo>
                <a:lnTo>
                  <a:pt x="0" y="251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38784" y="-783984"/>
            <a:ext cx="6719349" cy="5838376"/>
            <a:chOff x="0" y="0"/>
            <a:chExt cx="4267974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7974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67974">
                  <a:moveTo>
                    <a:pt x="3200980" y="0"/>
                  </a:moveTo>
                  <a:lnTo>
                    <a:pt x="1066993" y="0"/>
                  </a:lnTo>
                  <a:lnTo>
                    <a:pt x="0" y="1854200"/>
                  </a:lnTo>
                  <a:lnTo>
                    <a:pt x="1066993" y="3708400"/>
                  </a:lnTo>
                  <a:lnTo>
                    <a:pt x="3200981" y="3708400"/>
                  </a:lnTo>
                  <a:lnTo>
                    <a:pt x="4267974" y="1854200"/>
                  </a:lnTo>
                  <a:close/>
                </a:path>
              </a:pathLst>
            </a:custGeom>
            <a:blipFill>
              <a:blip r:embed="rId8"/>
              <a:stretch>
                <a:fillRect l="-15207" t="0" r="-1520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517176" y="5232609"/>
            <a:ext cx="6742124" cy="5838376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5685" t="0" r="-156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7221679">
            <a:off x="9509528" y="6255403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578320">
            <a:off x="9510285" y="8891922"/>
            <a:ext cx="2904567" cy="2513771"/>
          </a:xfrm>
          <a:custGeom>
            <a:avLst/>
            <a:gdLst/>
            <a:ahLst/>
            <a:cxnLst/>
            <a:rect r="r" b="b" t="t" l="l"/>
            <a:pathLst>
              <a:path h="2513771" w="2904567">
                <a:moveTo>
                  <a:pt x="0" y="0"/>
                </a:moveTo>
                <a:lnTo>
                  <a:pt x="2904567" y="0"/>
                </a:lnTo>
                <a:lnTo>
                  <a:pt x="2904567" y="2513771"/>
                </a:lnTo>
                <a:lnTo>
                  <a:pt x="0" y="251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669" y="776013"/>
            <a:ext cx="9363146" cy="105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¿Cómo fue su experiencia buscando y seleccionando la data?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3314" y="2511259"/>
            <a:ext cx="3036486" cy="53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Dificultades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406" y="6676012"/>
            <a:ext cx="5100622" cy="53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Resultados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669" y="3208279"/>
            <a:ext cx="5784015" cy="345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051" indent="-345026" lvl="1">
              <a:lnSpc>
                <a:spcPts val="3419"/>
              </a:lnSpc>
              <a:spcBef>
                <a:spcPct val="0"/>
              </a:spcBef>
              <a:buFont typeface="Arial"/>
              <a:buChar char="•"/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Tiene que incluir la suficiente cantidad de datos para entrenar un modelo predictivo</a:t>
            </a:r>
          </a:p>
          <a:p>
            <a:pPr algn="l">
              <a:lnSpc>
                <a:spcPts val="3419"/>
              </a:lnSpc>
              <a:spcBef>
                <a:spcPct val="0"/>
              </a:spcBef>
            </a:pPr>
          </a:p>
          <a:p>
            <a:pPr algn="l" marL="690051" indent="-345026" lvl="1">
              <a:lnSpc>
                <a:spcPts val="3419"/>
              </a:lnSpc>
              <a:spcBef>
                <a:spcPct val="0"/>
              </a:spcBef>
              <a:buFont typeface="Arial"/>
              <a:buChar char="•"/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Tiene que incluir la suficiente cantidad de comportamientos para encontrar una relacion entre ellos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91684" y="3104506"/>
            <a:ext cx="5904632" cy="302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051" indent="-345026" lvl="1">
              <a:lnSpc>
                <a:spcPts val="3419"/>
              </a:lnSpc>
              <a:buFont typeface="Arial"/>
              <a:buChar char="•"/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Encontrar una base de datos con los suficientes registros para entrenar una IA</a:t>
            </a:r>
          </a:p>
          <a:p>
            <a:pPr algn="l" marL="690051" indent="-345026" lvl="1">
              <a:lnSpc>
                <a:spcPts val="3419"/>
              </a:lnSpc>
              <a:spcBef>
                <a:spcPct val="0"/>
              </a:spcBef>
              <a:buFont typeface="Arial"/>
              <a:buChar char="•"/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Muchas bases de datos eran vagas, con pocas variables a evaluar o eran la misma base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537" y="7317070"/>
            <a:ext cx="7951986" cy="131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051" indent="-345026" lvl="1">
              <a:lnSpc>
                <a:spcPts val="3419"/>
              </a:lnSpc>
              <a:spcBef>
                <a:spcPct val="0"/>
              </a:spcBef>
              <a:buFont typeface="Arial"/>
              <a:buChar char="•"/>
            </a:pPr>
            <a:r>
              <a:rPr lang="en-US" sz="3196" spc="89">
                <a:solidFill>
                  <a:srgbClr val="AECCE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 dataset de 2111 registros en donde registros fueron generados sinteticamente usando SMOTE (Synthetic Minority Over-sampling Technique)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07669" y="9094429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5"/>
                </a:lnTo>
                <a:lnTo>
                  <a:pt x="0" y="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71333" y="9048273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366" y="1996909"/>
            <a:ext cx="5100622" cy="105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60"/>
              </a:lnSpc>
              <a:spcBef>
                <a:spcPct val="0"/>
              </a:spcBef>
            </a:pPr>
            <a:r>
              <a:rPr lang="en-US" b="true" sz="3795" spc="106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Objetivos a la hora de seleccionar un Dataset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5837" y="880259"/>
            <a:ext cx="9083590" cy="7865979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8552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3578320">
            <a:off x="15007529" y="8020199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78320">
            <a:off x="14829197" y="-2430504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1679">
            <a:off x="10210296" y="-1489389"/>
            <a:ext cx="4859752" cy="4205894"/>
          </a:xfrm>
          <a:custGeom>
            <a:avLst/>
            <a:gdLst/>
            <a:ahLst/>
            <a:cxnLst/>
            <a:rect r="r" b="b" t="t" l="l"/>
            <a:pathLst>
              <a:path h="4205894" w="4859752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6720" y="51432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30392" y="6963479"/>
            <a:ext cx="6291459" cy="3007901"/>
          </a:xfrm>
          <a:custGeom>
            <a:avLst/>
            <a:gdLst/>
            <a:ahLst/>
            <a:cxnLst/>
            <a:rect r="r" b="b" t="t" l="l"/>
            <a:pathLst>
              <a:path h="3007901" w="6291459">
                <a:moveTo>
                  <a:pt x="0" y="0"/>
                </a:moveTo>
                <a:lnTo>
                  <a:pt x="6291458" y="0"/>
                </a:lnTo>
                <a:lnTo>
                  <a:pt x="6291458" y="3007901"/>
                </a:lnTo>
                <a:lnTo>
                  <a:pt x="0" y="30079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233" y="3044865"/>
            <a:ext cx="6259686" cy="3011505"/>
          </a:xfrm>
          <a:custGeom>
            <a:avLst/>
            <a:gdLst/>
            <a:ahLst/>
            <a:cxnLst/>
            <a:rect r="r" b="b" t="t" l="l"/>
            <a:pathLst>
              <a:path h="3011505" w="6259686">
                <a:moveTo>
                  <a:pt x="0" y="0"/>
                </a:moveTo>
                <a:lnTo>
                  <a:pt x="6259686" y="0"/>
                </a:lnTo>
                <a:lnTo>
                  <a:pt x="6259686" y="3011505"/>
                </a:lnTo>
                <a:lnTo>
                  <a:pt x="0" y="30115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7233" y="6963479"/>
            <a:ext cx="6259686" cy="3007901"/>
          </a:xfrm>
          <a:custGeom>
            <a:avLst/>
            <a:gdLst/>
            <a:ahLst/>
            <a:cxnLst/>
            <a:rect r="r" b="b" t="t" l="l"/>
            <a:pathLst>
              <a:path h="3007901" w="6259686">
                <a:moveTo>
                  <a:pt x="0" y="0"/>
                </a:moveTo>
                <a:lnTo>
                  <a:pt x="6259686" y="0"/>
                </a:lnTo>
                <a:lnTo>
                  <a:pt x="6259686" y="3007901"/>
                </a:lnTo>
                <a:lnTo>
                  <a:pt x="0" y="30079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99978" y="1455707"/>
            <a:ext cx="5352286" cy="4634839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4"/>
              <a:stretch>
                <a:fillRect l="0" t="0" r="-38552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17735" y="1155824"/>
            <a:ext cx="7283381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¿Qué</a:t>
            </a:r>
            <a:r>
              <a:rPr lang="en-US" b="true" sz="3740" spc="104" strike="noStrike" u="non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lecciones aprendió al hacer el análisis descriptivo?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0384" y="468167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34727" y="2493934"/>
            <a:ext cx="2124698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Sin Monitoreo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01807" y="6361170"/>
            <a:ext cx="2124698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 Monitoreo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84732" y="6361170"/>
            <a:ext cx="4776189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 Monitoreo y Ejercicio Diario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95837" y="880259"/>
            <a:ext cx="9083590" cy="7865979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53947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3578320">
            <a:off x="15007529" y="8020199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78320">
            <a:off x="14829197" y="-2430504"/>
            <a:ext cx="4860206" cy="4206287"/>
          </a:xfrm>
          <a:custGeom>
            <a:avLst/>
            <a:gdLst/>
            <a:ahLst/>
            <a:cxnLst/>
            <a:rect r="r" b="b" t="t" l="l"/>
            <a:pathLst>
              <a:path h="4206287" w="4860206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21679">
            <a:off x="10210296" y="-1489389"/>
            <a:ext cx="4859752" cy="4205894"/>
          </a:xfrm>
          <a:custGeom>
            <a:avLst/>
            <a:gdLst/>
            <a:ahLst/>
            <a:cxnLst/>
            <a:rect r="r" b="b" t="t" l="l"/>
            <a:pathLst>
              <a:path h="4205894" w="4859752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6720" y="514324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7" y="0"/>
                </a:lnTo>
                <a:lnTo>
                  <a:pt x="399737" y="327784"/>
                </a:lnTo>
                <a:lnTo>
                  <a:pt x="0" y="327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99978" y="1455707"/>
            <a:ext cx="5352286" cy="463483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1"/>
              <a:stretch>
                <a:fillRect l="-9842" t="0" r="-4119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06267" y="2754234"/>
            <a:ext cx="5180381" cy="3214284"/>
          </a:xfrm>
          <a:custGeom>
            <a:avLst/>
            <a:gdLst/>
            <a:ahLst/>
            <a:cxnLst/>
            <a:rect r="r" b="b" t="t" l="l"/>
            <a:pathLst>
              <a:path h="3214284" w="5180381">
                <a:moveTo>
                  <a:pt x="0" y="0"/>
                </a:moveTo>
                <a:lnTo>
                  <a:pt x="5180381" y="0"/>
                </a:lnTo>
                <a:lnTo>
                  <a:pt x="5180381" y="3214283"/>
                </a:lnTo>
                <a:lnTo>
                  <a:pt x="0" y="3214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8792" y="6872288"/>
            <a:ext cx="5603185" cy="3190282"/>
          </a:xfrm>
          <a:custGeom>
            <a:avLst/>
            <a:gdLst/>
            <a:ahLst/>
            <a:cxnLst/>
            <a:rect r="r" b="b" t="t" l="l"/>
            <a:pathLst>
              <a:path h="3190282" w="5603185">
                <a:moveTo>
                  <a:pt x="0" y="0"/>
                </a:moveTo>
                <a:lnTo>
                  <a:pt x="5603185" y="0"/>
                </a:lnTo>
                <a:lnTo>
                  <a:pt x="5603185" y="3190282"/>
                </a:lnTo>
                <a:lnTo>
                  <a:pt x="0" y="3190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99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7828" y="6920066"/>
            <a:ext cx="5459241" cy="3142504"/>
          </a:xfrm>
          <a:custGeom>
            <a:avLst/>
            <a:gdLst/>
            <a:ahLst/>
            <a:cxnLst/>
            <a:rect r="r" b="b" t="t" l="l"/>
            <a:pathLst>
              <a:path h="3142504" w="5459241">
                <a:moveTo>
                  <a:pt x="0" y="0"/>
                </a:moveTo>
                <a:lnTo>
                  <a:pt x="5459241" y="0"/>
                </a:lnTo>
                <a:lnTo>
                  <a:pt x="5459241" y="3142504"/>
                </a:lnTo>
                <a:lnTo>
                  <a:pt x="0" y="3142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7735" y="1003424"/>
            <a:ext cx="7283381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b="true" sz="3740" spc="104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¿Qué</a:t>
            </a:r>
            <a:r>
              <a:rPr lang="en-US" b="true" sz="3740" spc="104" strike="noStrike" u="none">
                <a:solidFill>
                  <a:srgbClr val="4F6A92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lecciones aprendió al hacer el análisis descriptivo?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60384" y="468167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1530" y="2217709"/>
            <a:ext cx="4965251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 Consumo de Altas Calorias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936691"/>
            <a:ext cx="5325392" cy="8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 Consumo de Altas calorias pero no Alcohol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09354" y="6271368"/>
            <a:ext cx="4776189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4F6A9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Sin Consumo de ambos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157" y="4242692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961" t="0" r="-419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35328" y="2781999"/>
            <a:ext cx="7779663" cy="2166938"/>
          </a:xfrm>
          <a:custGeom>
            <a:avLst/>
            <a:gdLst/>
            <a:ahLst/>
            <a:cxnLst/>
            <a:rect r="r" b="b" t="t" l="l"/>
            <a:pathLst>
              <a:path h="2166938" w="7779663">
                <a:moveTo>
                  <a:pt x="0" y="0"/>
                </a:moveTo>
                <a:lnTo>
                  <a:pt x="7779663" y="0"/>
                </a:lnTo>
                <a:lnTo>
                  <a:pt x="7779663" y="2166938"/>
                </a:lnTo>
                <a:lnTo>
                  <a:pt x="0" y="2166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7549" y="5834661"/>
            <a:ext cx="6989645" cy="3285133"/>
          </a:xfrm>
          <a:custGeom>
            <a:avLst/>
            <a:gdLst/>
            <a:ahLst/>
            <a:cxnLst/>
            <a:rect r="r" b="b" t="t" l="l"/>
            <a:pathLst>
              <a:path h="3285133" w="6989645">
                <a:moveTo>
                  <a:pt x="0" y="0"/>
                </a:moveTo>
                <a:lnTo>
                  <a:pt x="6989645" y="0"/>
                </a:lnTo>
                <a:lnTo>
                  <a:pt x="6989645" y="3285133"/>
                </a:lnTo>
                <a:lnTo>
                  <a:pt x="0" y="3285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9098" y="736108"/>
            <a:ext cx="8841373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¿Q</a:t>
            </a: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ué pasos realizó para hacer el análisis de los datos tanto descriptivo como predictivo?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328" y="1967764"/>
            <a:ext cx="4344317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Traduccion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59785" y="5144251"/>
            <a:ext cx="5686844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Analisis con tablas dinamicas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02694" y="9469672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5"/>
                </a:lnTo>
                <a:lnTo>
                  <a:pt x="0" y="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66358" y="9423516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157" y="4242692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961" t="0" r="-419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243870">
            <a:off x="11330143" y="4315309"/>
            <a:ext cx="1538930" cy="1656383"/>
          </a:xfrm>
          <a:custGeom>
            <a:avLst/>
            <a:gdLst/>
            <a:ahLst/>
            <a:cxnLst/>
            <a:rect r="r" b="b" t="t" l="l"/>
            <a:pathLst>
              <a:path h="1656383" w="1538930">
                <a:moveTo>
                  <a:pt x="0" y="0"/>
                </a:moveTo>
                <a:lnTo>
                  <a:pt x="1538931" y="0"/>
                </a:lnTo>
                <a:lnTo>
                  <a:pt x="1538931" y="1656382"/>
                </a:lnTo>
                <a:lnTo>
                  <a:pt x="0" y="1656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37432" y="2124433"/>
            <a:ext cx="5699905" cy="4319191"/>
          </a:xfrm>
          <a:custGeom>
            <a:avLst/>
            <a:gdLst/>
            <a:ahLst/>
            <a:cxnLst/>
            <a:rect r="r" b="b" t="t" l="l"/>
            <a:pathLst>
              <a:path h="4319191" w="5699905">
                <a:moveTo>
                  <a:pt x="0" y="0"/>
                </a:moveTo>
                <a:lnTo>
                  <a:pt x="5699905" y="0"/>
                </a:lnTo>
                <a:lnTo>
                  <a:pt x="5699905" y="4319191"/>
                </a:lnTo>
                <a:lnTo>
                  <a:pt x="0" y="4319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79" r="0" b="-18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46117" y="6550943"/>
            <a:ext cx="7080464" cy="3628738"/>
          </a:xfrm>
          <a:custGeom>
            <a:avLst/>
            <a:gdLst/>
            <a:ahLst/>
            <a:cxnLst/>
            <a:rect r="r" b="b" t="t" l="l"/>
            <a:pathLst>
              <a:path h="3628738" w="7080464">
                <a:moveTo>
                  <a:pt x="0" y="0"/>
                </a:moveTo>
                <a:lnTo>
                  <a:pt x="7080464" y="0"/>
                </a:lnTo>
                <a:lnTo>
                  <a:pt x="7080464" y="3628738"/>
                </a:lnTo>
                <a:lnTo>
                  <a:pt x="0" y="3628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9098" y="736108"/>
            <a:ext cx="8841373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¿Q</a:t>
            </a: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ué pasos realizó para hacer el análisis de los datos tanto descriptivo como predictivo?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0519" y="2462217"/>
            <a:ext cx="3924777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Ponderacion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8203" y="5919187"/>
            <a:ext cx="5821097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Creacion del modelo predictivo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417890" y="9469672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5"/>
                </a:lnTo>
                <a:lnTo>
                  <a:pt x="0" y="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81554" y="9423516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A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157" y="4242692"/>
            <a:ext cx="4438309" cy="384337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2147261" y="6443624"/>
            <a:ext cx="4438309" cy="384337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1961" t="0" r="-4198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7221679">
            <a:off x="-228763" y="8379277"/>
            <a:ext cx="2898563" cy="2508574"/>
          </a:xfrm>
          <a:custGeom>
            <a:avLst/>
            <a:gdLst/>
            <a:ahLst/>
            <a:cxnLst/>
            <a:rect r="r" b="b" t="t" l="l"/>
            <a:pathLst>
              <a:path h="2508574" w="2898563">
                <a:moveTo>
                  <a:pt x="0" y="0"/>
                </a:moveTo>
                <a:lnTo>
                  <a:pt x="2898563" y="0"/>
                </a:lnTo>
                <a:lnTo>
                  <a:pt x="2898563" y="2508575"/>
                </a:lnTo>
                <a:lnTo>
                  <a:pt x="0" y="250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68531" y="3340373"/>
            <a:ext cx="12037380" cy="4408690"/>
          </a:xfrm>
          <a:custGeom>
            <a:avLst/>
            <a:gdLst/>
            <a:ahLst/>
            <a:cxnLst/>
            <a:rect r="r" b="b" t="t" l="l"/>
            <a:pathLst>
              <a:path h="4408690" w="12037380">
                <a:moveTo>
                  <a:pt x="0" y="0"/>
                </a:moveTo>
                <a:lnTo>
                  <a:pt x="12037380" y="0"/>
                </a:lnTo>
                <a:lnTo>
                  <a:pt x="12037380" y="4408690"/>
                </a:lnTo>
                <a:lnTo>
                  <a:pt x="0" y="4408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7842" y="732474"/>
            <a:ext cx="8841373" cy="103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¿Q</a:t>
            </a: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ué pasos realizó para hacer el análisis de los datos tanto descriptivo como predictivo?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0236" y="2559517"/>
            <a:ext cx="5753970" cy="5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02"/>
              </a:lnSpc>
              <a:spcBef>
                <a:spcPct val="0"/>
              </a:spcBef>
            </a:pPr>
            <a:r>
              <a:rPr lang="en-US" sz="3740" spc="104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Algoritmo predictivo resultante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02694" y="9469672"/>
            <a:ext cx="399737" cy="327784"/>
          </a:xfrm>
          <a:custGeom>
            <a:avLst/>
            <a:gdLst/>
            <a:ahLst/>
            <a:cxnLst/>
            <a:rect r="r" b="b" t="t" l="l"/>
            <a:pathLst>
              <a:path h="327784" w="399737">
                <a:moveTo>
                  <a:pt x="0" y="0"/>
                </a:moveTo>
                <a:lnTo>
                  <a:pt x="399736" y="0"/>
                </a:lnTo>
                <a:lnTo>
                  <a:pt x="399736" y="327785"/>
                </a:lnTo>
                <a:lnTo>
                  <a:pt x="0" y="32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66358" y="9423516"/>
            <a:ext cx="4356650" cy="44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19"/>
              </a:lnSpc>
              <a:spcBef>
                <a:spcPct val="0"/>
              </a:spcBef>
            </a:pPr>
            <a:r>
              <a:rPr lang="en-US" sz="3196" spc="8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Mateo Del Giudice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DAGuo1ajR_s</dc:identifier>
  <dcterms:modified xsi:type="dcterms:W3CDTF">2011-08-01T06:04:30Z</dcterms:modified>
  <cp:revision>1</cp:revision>
  <dc:title>Blue and White Modern Geometric Simple Photo Business Company Presentation</dc:title>
</cp:coreProperties>
</file>